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"/>
  </p:notesMasterIdLst>
  <p:sldIdLst>
    <p:sldId id="273" r:id="rId2"/>
    <p:sldId id="269" r:id="rId3"/>
  </p:sldIdLst>
  <p:sldSz cx="8280400" cy="450056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418" userDrawn="1">
          <p15:clr>
            <a:srgbClr val="747775"/>
          </p15:clr>
        </p15:guide>
        <p15:guide id="2" pos="2609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FF3232"/>
    <a:srgbClr val="FF7F7F"/>
    <a:srgbClr val="FFFFFF"/>
    <a:srgbClr val="DBDBEA"/>
    <a:srgbClr val="0F0F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42" autoAdjust="0"/>
  </p:normalViewPr>
  <p:slideViewPr>
    <p:cSldViewPr snapToGrid="0">
      <p:cViewPr varScale="1">
        <p:scale>
          <a:sx n="142" d="100"/>
          <a:sy n="142" d="100"/>
        </p:scale>
        <p:origin x="132" y="420"/>
      </p:cViewPr>
      <p:guideLst>
        <p:guide orient="horz" pos="1418"/>
        <p:guide pos="260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74638" y="685800"/>
            <a:ext cx="6308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74638" y="685800"/>
            <a:ext cx="63087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dirty="0"/>
              <a:t>When objects are rotated, as you can see, </a:t>
            </a:r>
            <a:r>
              <a:rPr lang="en-US" altLang="ko-KR" dirty="0" err="1"/>
              <a:t>EquiGraspFlow</a:t>
            </a:r>
            <a:r>
              <a:rPr lang="en-US" altLang="ko-KR" dirty="0"/>
              <a:t> outperforms existing ones in grasp success rate. </a:t>
            </a:r>
          </a:p>
        </p:txBody>
      </p:sp>
    </p:spTree>
    <p:extLst>
      <p:ext uri="{BB962C8B-B14F-4D97-AF65-F5344CB8AC3E}">
        <p14:creationId xmlns:p14="http://schemas.microsoft.com/office/powerpoint/2010/main" val="970438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74638" y="685800"/>
            <a:ext cx="63087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ko-KR" dirty="0"/>
              <a:t>Our model also consistently performs well regardless of object orientation.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8757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282265" y="389397"/>
            <a:ext cx="7715877" cy="5011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282262" y="1008416"/>
            <a:ext cx="3622132" cy="2989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376007" y="1008416"/>
            <a:ext cx="3622132" cy="2989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7672282" y="4080316"/>
            <a:ext cx="496878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282265" y="389397"/>
            <a:ext cx="7715877" cy="5011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7672282" y="4080316"/>
            <a:ext cx="496878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82263" y="486150"/>
            <a:ext cx="2542800" cy="6612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82263" y="1215902"/>
            <a:ext cx="2542800" cy="278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7672282" y="4080316"/>
            <a:ext cx="496878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43951" y="393882"/>
            <a:ext cx="5766397" cy="35794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7672282" y="4080316"/>
            <a:ext cx="496878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140201" y="-109"/>
            <a:ext cx="4140200" cy="450056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40426" y="1079028"/>
            <a:ext cx="3663153" cy="12970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40426" y="2452692"/>
            <a:ext cx="3663153" cy="1080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472995" y="633566"/>
            <a:ext cx="3474617" cy="32332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7672282" y="4080316"/>
            <a:ext cx="496878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282265" y="3701753"/>
            <a:ext cx="5432247" cy="5294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7672282" y="4080316"/>
            <a:ext cx="496878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282265" y="967860"/>
            <a:ext cx="7715877" cy="1718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282265" y="2758198"/>
            <a:ext cx="7715877" cy="11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7672282" y="4080316"/>
            <a:ext cx="496878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7672282" y="4080316"/>
            <a:ext cx="496878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2265" y="389397"/>
            <a:ext cx="7715877" cy="501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2265" y="1008416"/>
            <a:ext cx="7715877" cy="2989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72282" y="4080316"/>
            <a:ext cx="496878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2D3FB-E5A4-C80C-1FFF-366E62ECF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potlight_video_1_2">
            <a:hlinkClick r:id="" action="ppaction://media"/>
            <a:extLst>
              <a:ext uri="{FF2B5EF4-FFF2-40B4-BE49-F238E27FC236}">
                <a16:creationId xmlns:a16="http://schemas.microsoft.com/office/drawing/2014/main" id="{328C595B-AB63-B0F2-C97F-AB63F2E844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69035" y="603330"/>
            <a:ext cx="8818470" cy="378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74B9D5-2A32-1141-D46E-27CA2F964F44}"/>
              </a:ext>
            </a:extLst>
          </p:cNvPr>
          <p:cNvSpPr txBox="1"/>
          <p:nvPr/>
        </p:nvSpPr>
        <p:spPr>
          <a:xfrm>
            <a:off x="-71800" y="-69413"/>
            <a:ext cx="8424000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rgbClr val="F78F1E"/>
                </a:solidFill>
              </a:rPr>
              <a:t>Superior</a:t>
            </a:r>
            <a:r>
              <a:rPr lang="en-US" altLang="ko-KR" sz="2400" b="1" dirty="0"/>
              <a:t> </a:t>
            </a:r>
            <a:r>
              <a:rPr lang="en-US" altLang="ko-KR" sz="2400" b="1" dirty="0">
                <a:solidFill>
                  <a:srgbClr val="F78F1E"/>
                </a:solidFill>
              </a:rPr>
              <a:t>Grasping Performance</a:t>
            </a:r>
            <a:endParaRPr lang="ko-KR" altLang="en-US" sz="2400" b="1" dirty="0">
              <a:solidFill>
                <a:srgbClr val="F78F1E"/>
              </a:solidFill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B921A4B-600C-C8A9-5168-F7A19B42CB98}"/>
              </a:ext>
            </a:extLst>
          </p:cNvPr>
          <p:cNvGrpSpPr/>
          <p:nvPr/>
        </p:nvGrpSpPr>
        <p:grpSpPr>
          <a:xfrm>
            <a:off x="5287256" y="535830"/>
            <a:ext cx="2864009" cy="3924000"/>
            <a:chOff x="5719050" y="936000"/>
            <a:chExt cx="2864009" cy="3924000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EE2A53A1-0B5E-1A4F-851D-516B443BFD96}"/>
                </a:ext>
              </a:extLst>
            </p:cNvPr>
            <p:cNvSpPr/>
            <p:nvPr/>
          </p:nvSpPr>
          <p:spPr>
            <a:xfrm>
              <a:off x="5719050" y="936000"/>
              <a:ext cx="1908000" cy="3924000"/>
            </a:xfrm>
            <a:prstGeom prst="roundRect">
              <a:avLst>
                <a:gd name="adj" fmla="val 5731"/>
              </a:avLst>
            </a:prstGeom>
            <a:noFill/>
            <a:ln w="127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7FC637-B335-E45C-A0C3-F7A611CC3109}"/>
                </a:ext>
              </a:extLst>
            </p:cNvPr>
            <p:cNvSpPr txBox="1"/>
            <p:nvPr/>
          </p:nvSpPr>
          <p:spPr>
            <a:xfrm>
              <a:off x="7627050" y="2779888"/>
              <a:ext cx="956009" cy="340735"/>
            </a:xfrm>
            <a:prstGeom prst="rect">
              <a:avLst/>
            </a:prstGeom>
            <a:noFill/>
          </p:spPr>
          <p:txBody>
            <a:bodyPr wrap="none" lIns="90000" tIns="46800" rIns="90000" bIns="46800" rtlCol="0">
              <a:spAutoFit/>
            </a:bodyPr>
            <a:lstStyle/>
            <a:p>
              <a:r>
                <a:rPr lang="en-US" altLang="ko-KR" sz="1600" dirty="0">
                  <a:solidFill>
                    <a:srgbClr val="FF0000"/>
                  </a:solidFill>
                </a:rPr>
                <a:t>Superior</a:t>
              </a:r>
              <a:endParaRPr lang="ko-KR" altLang="en-US" sz="16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562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9000"/>
    </mc:Choice>
    <mc:Fallback xmlns="">
      <p:transition spd="slow" advClick="0" advTm="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40"/>
                            </p:stCondLst>
                            <p:childTnLst>
                              <p:par>
                                <p:cTn id="11" presetID="10" presetClass="exit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2D3FB-E5A4-C80C-1FFF-366E62ECF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potlight_video_2_1">
            <a:hlinkClick r:id="" action="ppaction://media"/>
            <a:extLst>
              <a:ext uri="{FF2B5EF4-FFF2-40B4-BE49-F238E27FC236}">
                <a16:creationId xmlns:a16="http://schemas.microsoft.com/office/drawing/2014/main" id="{40C7C3E3-F606-E883-42CE-911B26C104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69035" y="603330"/>
            <a:ext cx="8818470" cy="378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74B9D5-2A32-1141-D46E-27CA2F964F44}"/>
              </a:ext>
            </a:extLst>
          </p:cNvPr>
          <p:cNvSpPr txBox="1"/>
          <p:nvPr/>
        </p:nvSpPr>
        <p:spPr>
          <a:xfrm>
            <a:off x="-71800" y="-69413"/>
            <a:ext cx="8424000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ko-KR" sz="2400" b="1" dirty="0">
                <a:solidFill>
                  <a:schemeClr val="accent6"/>
                </a:solidFill>
              </a:rPr>
              <a:t>Consistent</a:t>
            </a:r>
            <a:r>
              <a:rPr lang="en-US" altLang="ko-KR" sz="2400" b="1" dirty="0"/>
              <a:t> </a:t>
            </a:r>
            <a:r>
              <a:rPr lang="en-US" altLang="ko-KR" sz="2400" b="1" dirty="0">
                <a:solidFill>
                  <a:schemeClr val="accent6"/>
                </a:solidFill>
              </a:rPr>
              <a:t>Grasping Performance </a:t>
            </a:r>
            <a:r>
              <a:rPr lang="en-US" altLang="ko-KR" sz="2400" dirty="0"/>
              <a:t>w.r.t Rotation</a:t>
            </a:r>
            <a:endParaRPr lang="ko-KR" altLang="en-US" sz="2400" b="1" dirty="0">
              <a:solidFill>
                <a:schemeClr val="accent6"/>
              </a:solidFill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AEB6BFF-2A50-55A8-246A-3E14973F915D}"/>
              </a:ext>
            </a:extLst>
          </p:cNvPr>
          <p:cNvGrpSpPr/>
          <p:nvPr/>
        </p:nvGrpSpPr>
        <p:grpSpPr>
          <a:xfrm>
            <a:off x="426299" y="1264168"/>
            <a:ext cx="4166630" cy="2603001"/>
            <a:chOff x="858099" y="1725331"/>
            <a:chExt cx="4166630" cy="2603001"/>
          </a:xfrm>
        </p:grpSpPr>
        <p:sp>
          <p:nvSpPr>
            <p:cNvPr id="10" name="원호 9">
              <a:extLst>
                <a:ext uri="{FF2B5EF4-FFF2-40B4-BE49-F238E27FC236}">
                  <a16:creationId xmlns:a16="http://schemas.microsoft.com/office/drawing/2014/main" id="{4FE4AB3B-8F4F-C689-A10A-74EF9D0314FB}"/>
                </a:ext>
              </a:extLst>
            </p:cNvPr>
            <p:cNvSpPr/>
            <p:nvPr/>
          </p:nvSpPr>
          <p:spPr>
            <a:xfrm>
              <a:off x="858099" y="1725331"/>
              <a:ext cx="1440000" cy="1440000"/>
            </a:xfrm>
            <a:prstGeom prst="arc">
              <a:avLst>
                <a:gd name="adj1" fmla="val 18913176"/>
                <a:gd name="adj2" fmla="val 2700000"/>
              </a:avLst>
            </a:prstGeom>
            <a:ln w="127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2EBFDD8-1E0C-3D40-0B77-6566FC8F6F8A}"/>
                </a:ext>
              </a:extLst>
            </p:cNvPr>
            <p:cNvSpPr txBox="1"/>
            <p:nvPr/>
          </p:nvSpPr>
          <p:spPr>
            <a:xfrm>
              <a:off x="2301656" y="2855173"/>
              <a:ext cx="12795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rgbClr val="FF0000"/>
                  </a:solidFill>
                </a:rPr>
                <a:t>Inconsistent</a:t>
              </a:r>
              <a:endParaRPr lang="ko-KR" altLang="en-US" sz="1600" dirty="0">
                <a:solidFill>
                  <a:srgbClr val="FF0000"/>
                </a:solidFill>
              </a:endParaRPr>
            </a:p>
          </p:txBody>
        </p:sp>
        <p:sp>
          <p:nvSpPr>
            <p:cNvPr id="14" name="원호 13">
              <a:extLst>
                <a:ext uri="{FF2B5EF4-FFF2-40B4-BE49-F238E27FC236}">
                  <a16:creationId xmlns:a16="http://schemas.microsoft.com/office/drawing/2014/main" id="{0AE84E08-63FF-989A-BB2B-9F7B7806849C}"/>
                </a:ext>
              </a:extLst>
            </p:cNvPr>
            <p:cNvSpPr/>
            <p:nvPr/>
          </p:nvSpPr>
          <p:spPr>
            <a:xfrm>
              <a:off x="858099" y="2888332"/>
              <a:ext cx="1440000" cy="1440000"/>
            </a:xfrm>
            <a:prstGeom prst="arc">
              <a:avLst>
                <a:gd name="adj1" fmla="val 18913176"/>
                <a:gd name="adj2" fmla="val 2700000"/>
              </a:avLst>
            </a:prstGeom>
            <a:ln w="127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원호 14">
              <a:extLst>
                <a:ext uri="{FF2B5EF4-FFF2-40B4-BE49-F238E27FC236}">
                  <a16:creationId xmlns:a16="http://schemas.microsoft.com/office/drawing/2014/main" id="{1A69CFE3-105D-24D0-9B28-F20158138934}"/>
                </a:ext>
              </a:extLst>
            </p:cNvPr>
            <p:cNvSpPr/>
            <p:nvPr/>
          </p:nvSpPr>
          <p:spPr>
            <a:xfrm flipH="1">
              <a:off x="3584729" y="1725331"/>
              <a:ext cx="1440000" cy="1440000"/>
            </a:xfrm>
            <a:prstGeom prst="arc">
              <a:avLst>
                <a:gd name="adj1" fmla="val 18913176"/>
                <a:gd name="adj2" fmla="val 2700000"/>
              </a:avLst>
            </a:prstGeom>
            <a:ln w="127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원호 16">
              <a:extLst>
                <a:ext uri="{FF2B5EF4-FFF2-40B4-BE49-F238E27FC236}">
                  <a16:creationId xmlns:a16="http://schemas.microsoft.com/office/drawing/2014/main" id="{E26EF3C9-7E29-15C4-5C8E-44EAA87F217B}"/>
                </a:ext>
              </a:extLst>
            </p:cNvPr>
            <p:cNvSpPr/>
            <p:nvPr/>
          </p:nvSpPr>
          <p:spPr>
            <a:xfrm flipH="1">
              <a:off x="3584729" y="2888332"/>
              <a:ext cx="1440000" cy="1440000"/>
            </a:xfrm>
            <a:prstGeom prst="arc">
              <a:avLst>
                <a:gd name="adj1" fmla="val 18913176"/>
                <a:gd name="adj2" fmla="val 2700000"/>
              </a:avLst>
            </a:prstGeom>
            <a:ln w="127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12E5417-7422-972F-554C-41C678664530}"/>
              </a:ext>
            </a:extLst>
          </p:cNvPr>
          <p:cNvGrpSpPr/>
          <p:nvPr/>
        </p:nvGrpSpPr>
        <p:grpSpPr>
          <a:xfrm>
            <a:off x="5287256" y="535830"/>
            <a:ext cx="3057972" cy="3924000"/>
            <a:chOff x="5719050" y="936000"/>
            <a:chExt cx="3057972" cy="3924000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060CEBD4-DD06-CBFC-096A-5F7BC6FDE0F3}"/>
                </a:ext>
              </a:extLst>
            </p:cNvPr>
            <p:cNvSpPr/>
            <p:nvPr/>
          </p:nvSpPr>
          <p:spPr>
            <a:xfrm>
              <a:off x="5719050" y="936000"/>
              <a:ext cx="1908000" cy="3924000"/>
            </a:xfrm>
            <a:prstGeom prst="roundRect">
              <a:avLst>
                <a:gd name="adj" fmla="val 5731"/>
              </a:avLst>
            </a:prstGeom>
            <a:noFill/>
            <a:ln w="127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3DF9DA7-EB8B-99C3-B118-7350C49C1902}"/>
                </a:ext>
              </a:extLst>
            </p:cNvPr>
            <p:cNvSpPr txBox="1"/>
            <p:nvPr/>
          </p:nvSpPr>
          <p:spPr>
            <a:xfrm>
              <a:off x="7627050" y="2779888"/>
              <a:ext cx="1149972" cy="340735"/>
            </a:xfrm>
            <a:prstGeom prst="rect">
              <a:avLst/>
            </a:prstGeom>
            <a:noFill/>
          </p:spPr>
          <p:txBody>
            <a:bodyPr wrap="none" lIns="90000" tIns="46800" rIns="90000" bIns="46800" rtlCol="0">
              <a:spAutoFit/>
            </a:bodyPr>
            <a:lstStyle/>
            <a:p>
              <a:r>
                <a:rPr lang="en-US" altLang="ko-KR" sz="1600" dirty="0">
                  <a:solidFill>
                    <a:srgbClr val="FF0000"/>
                  </a:solidFill>
                </a:rPr>
                <a:t>Consistent</a:t>
              </a:r>
              <a:endParaRPr lang="ko-KR" altLang="en-US" sz="16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2486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00"/>
    </mc:Choice>
    <mc:Fallback>
      <p:transition spd="slow" advClick="0" advTm="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541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imple Light">
  <a:themeElements>
    <a:clrScheme name="서울대학교 전용색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0F70"/>
      </a:accent1>
      <a:accent2>
        <a:srgbClr val="DCDAB2"/>
      </a:accent2>
      <a:accent3>
        <a:srgbClr val="666666"/>
      </a:accent3>
      <a:accent4>
        <a:srgbClr val="8B6F4E"/>
      </a:accent4>
      <a:accent5>
        <a:srgbClr val="8A8D8F"/>
      </a:accent5>
      <a:accent6>
        <a:srgbClr val="F78F1E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4420</TotalTime>
  <Words>45</Words>
  <Application>Microsoft Office PowerPoint</Application>
  <PresentationFormat>사용자 지정</PresentationFormat>
  <Paragraphs>7</Paragraphs>
  <Slides>2</Slides>
  <Notes>2</Notes>
  <HiddenSlides>0</HiddenSlides>
  <MMClips>2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4" baseType="lpstr">
      <vt:lpstr>Arial</vt:lpstr>
      <vt:lpstr>Simple Light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EquiGraspFlow: SE(3)-Equivariant 6-DoF Grasp Pose Generative Flows</dc:title>
  <dc:creator>Byeongdo</dc:creator>
  <cp:lastModifiedBy>임병도 아들 -</cp:lastModifiedBy>
  <cp:revision>109</cp:revision>
  <dcterms:modified xsi:type="dcterms:W3CDTF">2024-10-28T10:51:16Z</dcterms:modified>
</cp:coreProperties>
</file>